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9" r:id="rId2"/>
    <p:sldMasterId id="2147483713" r:id="rId3"/>
  </p:sldMasterIdLst>
  <p:notesMasterIdLst>
    <p:notesMasterId r:id="rId16"/>
  </p:notesMasterIdLst>
  <p:handoutMasterIdLst>
    <p:handoutMasterId r:id="rId17"/>
  </p:handoutMasterIdLst>
  <p:sldIdLst>
    <p:sldId id="256" r:id="rId4"/>
    <p:sldId id="315" r:id="rId5"/>
    <p:sldId id="262" r:id="rId6"/>
    <p:sldId id="274" r:id="rId7"/>
    <p:sldId id="309" r:id="rId8"/>
    <p:sldId id="308" r:id="rId9"/>
    <p:sldId id="310" r:id="rId10"/>
    <p:sldId id="317" r:id="rId11"/>
    <p:sldId id="292" r:id="rId12"/>
    <p:sldId id="285" r:id="rId13"/>
    <p:sldId id="272" r:id="rId14"/>
    <p:sldId id="316" r:id="rId15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D2"/>
    <a:srgbClr val="F99901"/>
    <a:srgbClr val="BB946D"/>
    <a:srgbClr val="FF0000"/>
    <a:srgbClr val="FFFF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78341" autoAdjust="0"/>
  </p:normalViewPr>
  <p:slideViewPr>
    <p:cSldViewPr>
      <p:cViewPr varScale="1">
        <p:scale>
          <a:sx n="53" d="100"/>
          <a:sy n="53" d="100"/>
        </p:scale>
        <p:origin x="-142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96" y="-102"/>
      </p:cViewPr>
      <p:guideLst>
        <p:guide orient="horz" pos="2904"/>
        <p:guide pos="2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B739E8-43AC-49BC-BA29-89D58B8216C0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6CF5EA-0B6E-4741-BAC1-F503BEE78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022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D68554-9B2B-48A0-AE59-8A542E6AF886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79913"/>
            <a:ext cx="5556250" cy="414813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EA23D6-A681-4BFF-B692-6AD175BAC0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5531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Day 5 Start New York </a:t>
            </a:r>
            <a:r>
              <a:rPr lang="en-US" dirty="0" err="1"/>
              <a:t>Extension</a:t>
            </a:r>
            <a:r>
              <a:rPr lang="en-US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Breakfast</a:t>
            </a:r>
            <a:endParaRPr lang="en-US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1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Lincoln Center for the Performing Arts guided visit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fontAlgn="base"/>
            <a:r>
              <a:rPr lang="en-US" sz="1200" b="0" i="1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Fashion Institute of Technology Tour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fontAlgn="base"/>
            <a:r>
              <a:rPr lang="en-US" sz="1200" b="0" i="1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NBC Studios guided visit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fontAlgn="base"/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Dinner</a:t>
            </a:r>
          </a:p>
          <a:p>
            <a:pPr fontAlgn="base"/>
            <a:r>
              <a:rPr lang="en-US" dirty="0"/>
              <a:t>Day 6 New York </a:t>
            </a:r>
            <a:r>
              <a:rPr lang="en-US" dirty="0" err="1"/>
              <a:t>City</a:t>
            </a:r>
            <a:r>
              <a:rPr lang="en-US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Breakfast</a:t>
            </a:r>
            <a:endParaRPr lang="en-US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 home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A23D6-A681-4BFF-B692-6AD175BAC0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8970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D390F6-8A60-4AA9-B9E6-103B1284FA3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410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0375" eaLnBrk="1" hangingPunct="1">
              <a:spcBef>
                <a:spcPct val="0"/>
              </a:spcBef>
            </a:pPr>
            <a:r>
              <a:rPr lang="en-US" dirty="0"/>
              <a:t>Travelers get their own individual </a:t>
            </a:r>
            <a:r>
              <a:rPr lang="en-US" dirty="0" err="1"/>
              <a:t>Explorica</a:t>
            </a:r>
            <a:r>
              <a:rPr lang="en-US" dirty="0"/>
              <a:t> accounts with username and passwords.  The search engine let’s you find quick and easy answers to your questions.  Everything you could need is online.</a:t>
            </a:r>
          </a:p>
          <a:p>
            <a:pPr defTabSz="46037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E02BF5-9DB7-4CDB-97BD-1304333A2E3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074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xpE_Log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4238-D988-4D4E-995B-F84BAABEAD68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B9A5-0E16-4FD6-9EF2-B2B1631EC4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xpE_Log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863E-15B4-4E78-8843-CEA02C54429D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02830-EBFC-4AB9-80A9-B29FDAA0C4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xpE_Log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97D01-3D80-4E09-A837-85BD2567D074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89FE-CFCD-40B8-A435-BDC5E2D3F2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xpE_Log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5"/>
          <p:cNvSpPr>
            <a:spLocks noGrp="1"/>
          </p:cNvSpPr>
          <p:nvPr>
            <p:ph sz="quarter" idx="11"/>
          </p:nvPr>
        </p:nvSpPr>
        <p:spPr>
          <a:xfrm>
            <a:off x="457200" y="1366348"/>
            <a:ext cx="8229600" cy="48901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356350"/>
            <a:ext cx="428625" cy="365125"/>
          </a:xfrm>
        </p:spPr>
        <p:txBody>
          <a:bodyPr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8FD34-0C70-40D7-B28A-30182C58C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554663" y="6356350"/>
            <a:ext cx="2208212" cy="365125"/>
          </a:xfrm>
        </p:spPr>
        <p:txBody>
          <a:bodyPr/>
          <a:lstStyle>
            <a:lvl1pPr algn="r">
              <a:defRPr sz="900" b="0" i="0">
                <a:solidFill>
                  <a:srgbClr val="F99901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xpE_Log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5"/>
          <p:cNvSpPr>
            <a:spLocks noGrp="1"/>
          </p:cNvSpPr>
          <p:nvPr>
            <p:ph sz="quarter" idx="11"/>
          </p:nvPr>
        </p:nvSpPr>
        <p:spPr>
          <a:xfrm>
            <a:off x="457200" y="1366348"/>
            <a:ext cx="8229600" cy="48901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356350"/>
            <a:ext cx="428625" cy="365125"/>
          </a:xfrm>
        </p:spPr>
        <p:txBody>
          <a:bodyPr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FF2DF9-9518-44D6-886D-D2D6FDEDF1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554663" y="6356350"/>
            <a:ext cx="2208212" cy="365125"/>
          </a:xfrm>
        </p:spPr>
        <p:txBody>
          <a:bodyPr/>
          <a:lstStyle>
            <a:lvl1pPr algn="r">
              <a:defRPr sz="900" b="0" i="0">
                <a:solidFill>
                  <a:srgbClr val="F99901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xpE_Log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5"/>
          <p:cNvSpPr>
            <a:spLocks noGrp="1"/>
          </p:cNvSpPr>
          <p:nvPr>
            <p:ph sz="quarter" idx="11"/>
          </p:nvPr>
        </p:nvSpPr>
        <p:spPr>
          <a:xfrm>
            <a:off x="457200" y="1366348"/>
            <a:ext cx="8229600" cy="48901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356350"/>
            <a:ext cx="428625" cy="365125"/>
          </a:xfrm>
        </p:spPr>
        <p:txBody>
          <a:bodyPr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A75D1B-6852-4783-AEA7-503DA5184E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554663" y="6356350"/>
            <a:ext cx="2208212" cy="365125"/>
          </a:xfrm>
        </p:spPr>
        <p:txBody>
          <a:bodyPr/>
          <a:lstStyle>
            <a:lvl1pPr algn="r">
              <a:defRPr sz="900" b="0" i="0">
                <a:solidFill>
                  <a:srgbClr val="F99901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xpE_Log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15"/>
          <p:cNvSpPr>
            <a:spLocks noGrp="1"/>
          </p:cNvSpPr>
          <p:nvPr>
            <p:ph sz="quarter" idx="10"/>
          </p:nvPr>
        </p:nvSpPr>
        <p:spPr>
          <a:xfrm>
            <a:off x="3171664" y="1366348"/>
            <a:ext cx="5515136" cy="48901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Picture Placeholder 26"/>
          <p:cNvSpPr>
            <a:spLocks noGrp="1" noChangeAspect="1"/>
          </p:cNvSpPr>
          <p:nvPr>
            <p:ph type="pic" sz="quarter" idx="12"/>
          </p:nvPr>
        </p:nvSpPr>
        <p:spPr>
          <a:xfrm>
            <a:off x="428464" y="1487559"/>
            <a:ext cx="2743200" cy="36606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278813" y="6356350"/>
            <a:ext cx="407987" cy="365125"/>
          </a:xfrm>
        </p:spPr>
        <p:txBody>
          <a:bodyPr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A215B2B6-5FB4-4E6B-B05D-DD61022460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554663" y="6356350"/>
            <a:ext cx="2208212" cy="365125"/>
          </a:xfrm>
        </p:spPr>
        <p:txBody>
          <a:bodyPr/>
          <a:lstStyle>
            <a:lvl1pPr algn="r">
              <a:defRPr sz="900" b="0" i="0">
                <a:solidFill>
                  <a:srgbClr val="F99901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xpE_Log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5"/>
          <p:cNvSpPr>
            <a:spLocks noGrp="1"/>
          </p:cNvSpPr>
          <p:nvPr>
            <p:ph sz="quarter" idx="11"/>
          </p:nvPr>
        </p:nvSpPr>
        <p:spPr>
          <a:xfrm>
            <a:off x="457200" y="1366348"/>
            <a:ext cx="8229600" cy="48901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356350"/>
            <a:ext cx="428625" cy="365125"/>
          </a:xfrm>
        </p:spPr>
        <p:txBody>
          <a:bodyPr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9B8CDD-AD2F-45EE-9E2C-A172F28861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554663" y="6356350"/>
            <a:ext cx="2208212" cy="365125"/>
          </a:xfrm>
        </p:spPr>
        <p:txBody>
          <a:bodyPr/>
          <a:lstStyle>
            <a:lvl1pPr algn="r">
              <a:defRPr sz="900" b="0" i="0">
                <a:solidFill>
                  <a:srgbClr val="F99901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xpE_Log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5"/>
          <p:cNvSpPr>
            <a:spLocks noGrp="1"/>
          </p:cNvSpPr>
          <p:nvPr>
            <p:ph sz="quarter" idx="11"/>
          </p:nvPr>
        </p:nvSpPr>
        <p:spPr>
          <a:xfrm>
            <a:off x="457200" y="1366348"/>
            <a:ext cx="8229600" cy="48901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356350"/>
            <a:ext cx="428625" cy="365125"/>
          </a:xfrm>
        </p:spPr>
        <p:txBody>
          <a:bodyPr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8C6246-92C1-47FA-9825-39AC04EA3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554663" y="6356350"/>
            <a:ext cx="2208212" cy="365125"/>
          </a:xfrm>
        </p:spPr>
        <p:txBody>
          <a:bodyPr/>
          <a:lstStyle>
            <a:lvl1pPr algn="r">
              <a:defRPr sz="900" b="0" i="0">
                <a:solidFill>
                  <a:srgbClr val="F99901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6AA04-58EE-4BC8-8B8E-A6F2B568CFA6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1C233-A3BF-4684-B690-FFDE79676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4A5D-6944-4DEA-8971-8D3E1C60691E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6AFA-AE23-4104-AAD4-F1CD25C467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xpE_Log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BD0F5-84C8-455D-8FF9-2CD865D1D7D3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C2E8-6700-4429-91BF-976E85F376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7812B-5958-49B9-B76A-A7E33BD61127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70C3-6806-4D64-A1AA-AE3E80D5A2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D0D5-3862-4BFE-8AD4-4CFB353CB766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0641-3D7C-43AE-9298-E7914B571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1639-82B8-44F4-8490-6E2C77A4BEEC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55DD-BF37-4564-9635-249B976A3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74286-D59B-40F9-89DC-12DAC7324D28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CF42B-D58C-4C37-BBFB-20CD1AB85D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50903-8BE2-4B5C-92A0-3C664DB3E75B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E50F2-FD94-4807-949F-E04F621F76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DDB2-7652-475D-AA78-43E00E2F237E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693D-8B9D-4054-8424-9BCC41A1C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247D4-31CF-46C2-B97D-1ECFC4439A3F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0B8DA-EECA-4C60-8F1E-5F19A9C36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818B-6787-40A0-9C44-E5D2915DA308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50E1-74CA-4E55-AA3E-AB9FE5CDD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77F8-59BD-4EF2-8512-5977BB4B0981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C8CB-8B87-4588-92D7-A1D3DA623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FE43D-37A6-43BA-93E2-711BE0119BE3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405E4-89C4-4939-AB71-87D5368212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xpE_Log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3C24F-CE44-45C7-8896-2A806F58AA08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F410-FE8B-4CEA-B577-D021985DF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8550-76D7-463B-8168-B89FE5B617D1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7608F-2A7A-4EF8-A9EC-6F5A936A8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B1D6-B81E-4DC6-9CCB-2B8E1DA2CBB1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69686-D09D-4EB5-B6FD-6A88CC37A6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E8FB-04C1-4200-9DCA-9D7582EFD524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CE156-2B38-4C60-9A8E-3DFF18D002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A5C6B-BE76-44EB-81EB-64500FA2CDBD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5195-A152-4D05-BA43-59662C50C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046B-4A8D-4224-ADC3-A17705F38C8A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3ABB-447D-4C5C-9E9B-0126A4FB3D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06168-B1E9-4133-A80D-EF1E565B03E8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4FF9-C690-4A9D-BC7C-DAE2A68D1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0AC1B-C80F-4F00-9285-8538650E4D51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6491-58E2-4447-A5F0-9E3E5A0BC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569F-379A-4FB0-A0A9-6D9F0578B59A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81C38-715B-4003-9F29-39F6744DF1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0E04-41A8-4EC6-8458-9A5F3F8A4701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004F-84BF-48AD-99DA-2030D5E3A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8C2CE-16EB-42BD-BEE3-81650D4BEAF0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22287-26F2-4F37-A8B7-90C2B6E188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expE_Log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A0E8-4C1E-4AC3-9FFA-71ED8FB74BA2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1009-241F-457B-B8BB-AC177D265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expE_Log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90B0-CBC9-4B26-BA2A-092F4DDAD3C0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4DA8-EA5D-4BE1-8522-26FB7C6D5C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xpE_Log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1F1E0-095E-449A-9CEC-C7429379538B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D11F8-6387-4EF1-A31F-9D1108437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xpE_Log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E907-E277-4935-B489-AF3F8C775E0C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EA2D7-45ED-4A2F-91CA-A20931BF8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expE_Log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A7A7C-08F7-45A6-BACB-D18188C59133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8EA22-A29E-40C9-B6F5-3E8AC65E7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expE_Log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96C1-AE2D-43DC-8682-0B7EAF2193EF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2FE82-C548-4950-BBDB-877E241BA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803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9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5E7291-5EB2-497C-8557-F31F68B190D2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F57EB5-A19E-4035-9897-096BABEF8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8000"/>
                </a:schemeClr>
              </a:gs>
              <a:gs pos="6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914400" y="533400"/>
            <a:ext cx="8077200" cy="5715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7" descr="expE_Logo.wmf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  <p:sldLayoutId id="2147484724" r:id="rId12"/>
    <p:sldLayoutId id="2147484726" r:id="rId13"/>
    <p:sldLayoutId id="2147484727" r:id="rId14"/>
    <p:sldLayoutId id="2147484728" r:id="rId15"/>
    <p:sldLayoutId id="2147484729" r:id="rId16"/>
    <p:sldLayoutId id="2147484730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9803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3B8A09-9A07-449C-98CF-95A2C3B23C71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AF0A48-97A3-417A-8F25-622C4C2AD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4" name="Picture 7" descr="expE_Logo.wm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9725" y="6461125"/>
            <a:ext cx="3063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698" r:id="rId8"/>
    <p:sldLayoutId id="2147484699" r:id="rId9"/>
    <p:sldLayoutId id="2147484700" r:id="rId10"/>
    <p:sldLayoutId id="2147484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9803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3C0170-94AE-4A9A-83F5-5BD858C68485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A0DEF7-80D0-4F48-9D0E-05A810DDFF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info@explorica.com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xplorica.com/Mandel-8899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ica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explorica_travellearn_roundedrectang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25812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tx2">
              <a:lumMod val="50000"/>
              <a:alpha val="51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Aharoni" pitchFamily="2" charset="-79"/>
              </a:rPr>
              <a:t>SVCT New 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Aharoni" pitchFamily="2" charset="-79"/>
              </a:rPr>
              <a:t>York City 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Aharoni" pitchFamily="2" charset="-79"/>
              </a:rPr>
              <a:t>Arts Journey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  <a:cs typeface="Aharoni" pitchFamily="2" charset="-79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Aharoni" pitchFamily="2" charset="-79"/>
              </a:rPr>
              <a:t>July 16 - July 20, 2018</a:t>
            </a:r>
            <a:endParaRPr lang="es-MX" sz="240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6781800" cy="4538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itle Placeholder 1"/>
          <p:cNvSpPr txBox="1">
            <a:spLocks/>
          </p:cNvSpPr>
          <p:nvPr/>
        </p:nvSpPr>
        <p:spPr>
          <a:xfrm>
            <a:off x="1447800" y="533400"/>
            <a:ext cx="82296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Book Antiqua" pitchFamily="18" charset="0"/>
                <a:ea typeface="+mj-ea"/>
                <a:cs typeface="+mj-cs"/>
              </a:rPr>
              <a:t>Easy Online Payments</a:t>
            </a:r>
          </a:p>
        </p:txBody>
      </p:sp>
      <p:sp>
        <p:nvSpPr>
          <p:cNvPr id="36868" name="Rectangle 11"/>
          <p:cNvSpPr>
            <a:spLocks noChangeArrowheads="1"/>
          </p:cNvSpPr>
          <p:nvPr/>
        </p:nvSpPr>
        <p:spPr bwMode="auto">
          <a:xfrm>
            <a:off x="5853113" y="6394450"/>
            <a:ext cx="2071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99901"/>
                </a:solidFill>
                <a:latin typeface="Georgia" pitchFamily="18" charset="0"/>
              </a:rPr>
              <a:t>the experience is everything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 txBox="1">
            <a:spLocks/>
          </p:cNvSpPr>
          <p:nvPr/>
        </p:nvSpPr>
        <p:spPr>
          <a:xfrm>
            <a:off x="1371600" y="533400"/>
            <a:ext cx="82296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Book Antiqua" pitchFamily="18" charset="0"/>
                <a:ea typeface="+mj-ea"/>
                <a:cs typeface="+mj-cs"/>
              </a:rPr>
              <a:t>Contact Explorica</a:t>
            </a:r>
          </a:p>
        </p:txBody>
      </p:sp>
      <p:sp>
        <p:nvSpPr>
          <p:cNvPr id="39939" name="Rectangle 11"/>
          <p:cNvSpPr>
            <a:spLocks noChangeArrowheads="1"/>
          </p:cNvSpPr>
          <p:nvPr/>
        </p:nvSpPr>
        <p:spPr bwMode="auto">
          <a:xfrm>
            <a:off x="5853113" y="6394450"/>
            <a:ext cx="2071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99901"/>
                </a:solidFill>
                <a:latin typeface="Georgia" pitchFamily="18" charset="0"/>
              </a:rPr>
              <a:t>the experience is everything</a:t>
            </a:r>
          </a:p>
        </p:txBody>
      </p:sp>
      <p:sp>
        <p:nvSpPr>
          <p:cNvPr id="39940" name="Content Placeholder 4"/>
          <p:cNvSpPr txBox="1">
            <a:spLocks/>
          </p:cNvSpPr>
          <p:nvPr/>
        </p:nvSpPr>
        <p:spPr bwMode="auto">
          <a:xfrm>
            <a:off x="4621212" y="1524000"/>
            <a:ext cx="5132388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55588" indent="-163513" defTabSz="457200" eaLnBrk="0" hangingPunct="0">
              <a:lnSpc>
                <a:spcPct val="90000"/>
              </a:lnSpc>
              <a:spcBef>
                <a:spcPts val="2400"/>
              </a:spcBef>
              <a:buSzPct val="115000"/>
            </a:pPr>
            <a:r>
              <a:rPr lang="en-US" sz="2200" b="1" dirty="0">
                <a:solidFill>
                  <a:srgbClr val="26A5DF"/>
                </a:solidFill>
                <a:latin typeface="Book Antiqua" pitchFamily="18" charset="0"/>
              </a:rPr>
              <a:t>Email</a:t>
            </a:r>
          </a:p>
          <a:p>
            <a:pPr marL="557213" lvl="1" indent="-1905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7F7F7F"/>
              </a:buClr>
              <a:buFont typeface="Lucida Grande"/>
              <a:buChar char="›"/>
            </a:pPr>
            <a:r>
              <a:rPr lang="en-US" sz="2200" dirty="0">
                <a:solidFill>
                  <a:srgbClr val="000000"/>
                </a:solidFill>
                <a:latin typeface="Book Antiqua" pitchFamily="18" charset="0"/>
                <a:hlinkClick r:id="rId2"/>
              </a:rPr>
              <a:t>info@explorica.com</a:t>
            </a:r>
            <a:endParaRPr lang="en-US" sz="2200" dirty="0">
              <a:solidFill>
                <a:srgbClr val="000000"/>
              </a:solidFill>
              <a:latin typeface="Book Antiqua" pitchFamily="18" charset="0"/>
            </a:endParaRPr>
          </a:p>
          <a:p>
            <a:pPr marL="255588" indent="-163513" defTabSz="457200" eaLnBrk="0" hangingPunct="0">
              <a:lnSpc>
                <a:spcPct val="90000"/>
              </a:lnSpc>
              <a:spcBef>
                <a:spcPts val="2400"/>
              </a:spcBef>
              <a:buSzPct val="115000"/>
            </a:pPr>
            <a:r>
              <a:rPr lang="en-US" sz="2200" b="1" dirty="0">
                <a:solidFill>
                  <a:srgbClr val="26A5DF"/>
                </a:solidFill>
                <a:latin typeface="Book Antiqua" pitchFamily="18" charset="0"/>
              </a:rPr>
              <a:t>Mail</a:t>
            </a:r>
          </a:p>
          <a:p>
            <a:pPr marL="557213" lvl="1" indent="-1905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7F7F7F"/>
              </a:buClr>
              <a:buFont typeface="Lucida Grande"/>
              <a:buChar char="›"/>
            </a:pPr>
            <a:r>
              <a:rPr lang="en-US" sz="2200" dirty="0">
                <a:solidFill>
                  <a:srgbClr val="000000"/>
                </a:solidFill>
                <a:latin typeface="Book Antiqua" pitchFamily="18" charset="0"/>
              </a:rPr>
              <a:t>Explorica, Inc.</a:t>
            </a:r>
            <a:br>
              <a:rPr lang="en-US" sz="2200" dirty="0">
                <a:solidFill>
                  <a:srgbClr val="000000"/>
                </a:solidFill>
                <a:latin typeface="Book Antiqua" pitchFamily="18" charset="0"/>
              </a:rPr>
            </a:br>
            <a:r>
              <a:rPr lang="en-US" sz="2200" dirty="0">
                <a:solidFill>
                  <a:srgbClr val="000000"/>
                </a:solidFill>
                <a:latin typeface="Book Antiqua" pitchFamily="18" charset="0"/>
              </a:rPr>
              <a:t>145 Tremont St., Fl. 6</a:t>
            </a:r>
            <a:br>
              <a:rPr lang="en-US" sz="2200" dirty="0">
                <a:solidFill>
                  <a:srgbClr val="000000"/>
                </a:solidFill>
                <a:latin typeface="Book Antiqua" pitchFamily="18" charset="0"/>
              </a:rPr>
            </a:br>
            <a:r>
              <a:rPr lang="en-US" sz="2200" dirty="0">
                <a:solidFill>
                  <a:srgbClr val="000000"/>
                </a:solidFill>
                <a:latin typeface="Book Antiqua" pitchFamily="18" charset="0"/>
              </a:rPr>
              <a:t>Boston, MA 02111</a:t>
            </a:r>
          </a:p>
          <a:p>
            <a:pPr marL="255588" indent="-163513" defTabSz="457200" eaLnBrk="0" hangingPunct="0">
              <a:lnSpc>
                <a:spcPct val="90000"/>
              </a:lnSpc>
              <a:spcBef>
                <a:spcPts val="2400"/>
              </a:spcBef>
              <a:buSzPct val="115000"/>
            </a:pPr>
            <a:r>
              <a:rPr lang="en-US" sz="2200" b="1" dirty="0">
                <a:solidFill>
                  <a:srgbClr val="26A5DF"/>
                </a:solidFill>
                <a:latin typeface="Book Antiqua" pitchFamily="18" charset="0"/>
              </a:rPr>
              <a:t>Fax</a:t>
            </a:r>
          </a:p>
          <a:p>
            <a:pPr marL="557213" lvl="1" indent="-1905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7F7F7F"/>
              </a:buClr>
              <a:buFont typeface="Lucida Grande"/>
              <a:buChar char="›"/>
            </a:pPr>
            <a:r>
              <a:rPr lang="en-US" sz="2200" dirty="0">
                <a:solidFill>
                  <a:srgbClr val="000000"/>
                </a:solidFill>
                <a:latin typeface="Book Antiqua" pitchFamily="18" charset="0"/>
              </a:rPr>
              <a:t>1.888.310.7088</a:t>
            </a:r>
          </a:p>
          <a:p>
            <a:pPr marL="255588" indent="-163513" defTabSz="457200" eaLnBrk="0" hangingPunct="0">
              <a:lnSpc>
                <a:spcPct val="90000"/>
              </a:lnSpc>
              <a:spcBef>
                <a:spcPts val="2400"/>
              </a:spcBef>
              <a:buSzPct val="115000"/>
            </a:pPr>
            <a:r>
              <a:rPr lang="en-US" sz="2200" b="1" dirty="0">
                <a:solidFill>
                  <a:srgbClr val="26A5DF"/>
                </a:solidFill>
                <a:latin typeface="Book Antiqua" pitchFamily="18" charset="0"/>
              </a:rPr>
              <a:t>Phone</a:t>
            </a:r>
          </a:p>
          <a:p>
            <a:pPr marL="557213" lvl="1" indent="-1905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7F7F7F"/>
              </a:buClr>
              <a:buFont typeface="Lucida Grande"/>
              <a:buChar char="›"/>
            </a:pPr>
            <a:r>
              <a:rPr lang="en-US" sz="2200" dirty="0">
                <a:solidFill>
                  <a:srgbClr val="000000"/>
                </a:solidFill>
                <a:latin typeface="Book Antiqua" pitchFamily="18" charset="0"/>
              </a:rPr>
              <a:t>1.888.310.7121</a:t>
            </a:r>
          </a:p>
        </p:txBody>
      </p:sp>
      <p:pic>
        <p:nvPicPr>
          <p:cNvPr id="39941" name="Picture 7" descr="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475" y="1554178"/>
            <a:ext cx="282892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211888"/>
            <a:ext cx="9144000" cy="646112"/>
          </a:xfrm>
          <a:prstGeom prst="rect">
            <a:avLst/>
          </a:prstGeom>
          <a:solidFill>
            <a:schemeClr val="tx2">
              <a:lumMod val="50000"/>
              <a:alpha val="51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cs typeface="Aharoni" pitchFamily="2" charset="-79"/>
              </a:rPr>
              <a:t>Questions?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 txBox="1">
            <a:spLocks/>
          </p:cNvSpPr>
          <p:nvPr/>
        </p:nvSpPr>
        <p:spPr>
          <a:xfrm>
            <a:off x="1371600" y="381000"/>
            <a:ext cx="82296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Book Antiqua" pitchFamily="18" charset="0"/>
                <a:ea typeface="+mj-ea"/>
                <a:cs typeface="+mj-cs"/>
              </a:rPr>
              <a:t>Highlights of What We’ll See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4AADCC83-00ED-4EFF-A398-883FDD86A2C6}"/>
              </a:ext>
            </a:extLst>
          </p:cNvPr>
          <p:cNvSpPr txBox="1">
            <a:spLocks/>
          </p:cNvSpPr>
          <p:nvPr/>
        </p:nvSpPr>
        <p:spPr bwMode="auto">
          <a:xfrm>
            <a:off x="1427162" y="1143000"/>
            <a:ext cx="324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en-US" b="1" dirty="0">
                <a:solidFill>
                  <a:srgbClr val="26A5DF"/>
                </a:solidFill>
                <a:latin typeface="Book Antiqua" pitchFamily="18" charset="0"/>
              </a:rPr>
              <a:t>Metropolitan Museum of Art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5CAD1A43-E9E2-41C3-B3DB-3067F981733E}"/>
              </a:ext>
            </a:extLst>
          </p:cNvPr>
          <p:cNvSpPr txBox="1">
            <a:spLocks/>
          </p:cNvSpPr>
          <p:nvPr/>
        </p:nvSpPr>
        <p:spPr bwMode="auto">
          <a:xfrm>
            <a:off x="5063528" y="1143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en-US" b="1" dirty="0">
                <a:solidFill>
                  <a:srgbClr val="26A5DF"/>
                </a:solidFill>
                <a:latin typeface="Book Antiqua" pitchFamily="18" charset="0"/>
              </a:rPr>
              <a:t>Radio City Music Hall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1FD8BAB1-EEAF-430F-AD63-196F32083546}"/>
              </a:ext>
            </a:extLst>
          </p:cNvPr>
          <p:cNvSpPr txBox="1">
            <a:spLocks/>
          </p:cNvSpPr>
          <p:nvPr/>
        </p:nvSpPr>
        <p:spPr bwMode="auto">
          <a:xfrm>
            <a:off x="1371599" y="3657600"/>
            <a:ext cx="33452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en-US" b="1" dirty="0" smtClean="0">
                <a:solidFill>
                  <a:srgbClr val="26A5DF"/>
                </a:solidFill>
                <a:latin typeface="Book Antiqua" pitchFamily="18" charset="0"/>
              </a:rPr>
              <a:t>Many Broadway Shows!</a:t>
            </a:r>
            <a:endParaRPr lang="en-US" b="1" dirty="0">
              <a:solidFill>
                <a:srgbClr val="26A5DF"/>
              </a:solidFill>
              <a:latin typeface="Book Antiqua" pitchFamily="18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xmlns="" id="{FE414A06-2FE1-43AF-83A0-42BB49C1D49F}"/>
              </a:ext>
            </a:extLst>
          </p:cNvPr>
          <p:cNvSpPr txBox="1">
            <a:spLocks/>
          </p:cNvSpPr>
          <p:nvPr/>
        </p:nvSpPr>
        <p:spPr bwMode="auto">
          <a:xfrm>
            <a:off x="4987328" y="3657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en-US" b="1" dirty="0">
                <a:solidFill>
                  <a:srgbClr val="26A5DF"/>
                </a:solidFill>
                <a:latin typeface="Book Antiqua" pitchFamily="18" charset="0"/>
              </a:rPr>
              <a:t>Chinatown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66E733A-9334-482F-ACA7-289B10B68861}"/>
              </a:ext>
            </a:extLst>
          </p:cNvPr>
          <p:cNvSpPr/>
          <p:nvPr/>
        </p:nvSpPr>
        <p:spPr>
          <a:xfrm>
            <a:off x="1371600" y="1524000"/>
            <a:ext cx="3352800" cy="205740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AA5C198-AA13-4884-8799-47D4EE15C36C}"/>
              </a:ext>
            </a:extLst>
          </p:cNvPr>
          <p:cNvSpPr/>
          <p:nvPr/>
        </p:nvSpPr>
        <p:spPr>
          <a:xfrm>
            <a:off x="4953000" y="1524000"/>
            <a:ext cx="3345256" cy="205740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695C7B9B-53EA-4EA2-8AD5-6CC0FFF849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53000" y="4038600"/>
            <a:ext cx="334525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 descr="acropolis_of_athens.jpg">
            <a:extLst>
              <a:ext uri="{FF2B5EF4-FFF2-40B4-BE49-F238E27FC236}">
                <a16:creationId xmlns:a16="http://schemas.microsoft.com/office/drawing/2014/main" xmlns="" id="{466F1499-6CAD-408E-B7DC-35797325513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371600" y="40386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 txBox="1">
            <a:spLocks/>
          </p:cNvSpPr>
          <p:nvPr/>
        </p:nvSpPr>
        <p:spPr>
          <a:xfrm>
            <a:off x="1219200" y="609600"/>
            <a:ext cx="82296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Book Antiqua" pitchFamily="18" charset="0"/>
                <a:ea typeface="+mj-ea"/>
                <a:cs typeface="+mj-cs"/>
              </a:rPr>
              <a:t>Tour Itinerary</a:t>
            </a:r>
          </a:p>
        </p:txBody>
      </p:sp>
      <p:pic>
        <p:nvPicPr>
          <p:cNvPr id="16388" name="Picture 4" descr="Versailles_Pa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7800" y="1889125"/>
            <a:ext cx="2438399" cy="214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5853113" y="6394450"/>
            <a:ext cx="2071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99901"/>
                </a:solidFill>
                <a:latin typeface="Georgia" pitchFamily="18" charset="0"/>
              </a:rPr>
              <a:t>the experience is everything</a:t>
            </a:r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4419600" y="1600200"/>
            <a:ext cx="44196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8D2"/>
                </a:solidFill>
                <a:latin typeface="Book Antiqua" pitchFamily="18" charset="0"/>
              </a:rPr>
              <a:t>Day 1 Hello New York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Meet your Tour Director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Midtown Walking Tour: </a:t>
            </a:r>
            <a:r>
              <a:rPr lang="en-US" sz="1400" i="1" dirty="0">
                <a:latin typeface="Book Antiqua" pitchFamily="18" charset="0"/>
              </a:rPr>
              <a:t>Rockefeller Center, St. Patrick's Cathedral, Times Square, Grand Central Terminal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Dinner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Top of the Rock visit</a:t>
            </a:r>
          </a:p>
          <a:p>
            <a:endParaRPr lang="en-US" sz="1400" b="1" dirty="0">
              <a:solidFill>
                <a:srgbClr val="0078D2"/>
              </a:solidFill>
              <a:latin typeface="Book Antiqua" pitchFamily="18" charset="0"/>
            </a:endParaRPr>
          </a:p>
          <a:p>
            <a:r>
              <a:rPr lang="en-US" sz="1600" b="1" dirty="0">
                <a:solidFill>
                  <a:srgbClr val="0078D2"/>
                </a:solidFill>
                <a:latin typeface="Book Antiqua" pitchFamily="18" charset="0"/>
              </a:rPr>
              <a:t>Day 2 Downtown Manhattan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Breakfast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Book Antiqua" pitchFamily="18" charset="0"/>
              </a:rPr>
              <a:t>Broadway workshop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Lower Manhattan guided sightseeing tour: </a:t>
            </a:r>
            <a:r>
              <a:rPr lang="en-US" sz="1400" i="1" dirty="0">
                <a:latin typeface="Book Antiqua" pitchFamily="18" charset="0"/>
              </a:rPr>
              <a:t>Trinity Church, Wall Street, 9/11 Memorial visit, Chinatown, Little Italy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SoHo gallery walk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Dinner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Book Antiqua" pitchFamily="18" charset="0"/>
              </a:rPr>
              <a:t>Broadway show</a:t>
            </a:r>
            <a:endParaRPr lang="en-US" b="1" i="1" dirty="0">
              <a:solidFill>
                <a:srgbClr val="0078D2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4648200" y="1524000"/>
            <a:ext cx="4191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8D2"/>
                </a:solidFill>
                <a:latin typeface="Book Antiqua" pitchFamily="18" charset="0"/>
              </a:rPr>
              <a:t>Day 3 New York City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Breakfast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Book Antiqua" pitchFamily="18" charset="0"/>
              </a:rPr>
              <a:t>Radio City Music Hall guided tour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MoMA visit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Dinner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Book Antiqua" pitchFamily="18" charset="0"/>
              </a:rPr>
              <a:t>Broadway show</a:t>
            </a:r>
          </a:p>
          <a:p>
            <a:endParaRPr lang="en-US" sz="1400" b="1" dirty="0">
              <a:solidFill>
                <a:srgbClr val="0078D2"/>
              </a:solidFill>
              <a:latin typeface="Book Antiqua" pitchFamily="18" charset="0"/>
            </a:endParaRPr>
          </a:p>
          <a:p>
            <a:r>
              <a:rPr lang="en-US" sz="1600" b="1" dirty="0">
                <a:solidFill>
                  <a:srgbClr val="0078D2"/>
                </a:solidFill>
                <a:latin typeface="Book Antiqua" pitchFamily="18" charset="0"/>
              </a:rPr>
              <a:t>Day 4 Uptown Manhattan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Breakfast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Metropolitan Museum of Art visit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Central Park walking tour: </a:t>
            </a:r>
            <a:r>
              <a:rPr lang="en-US" sz="1400" i="1" dirty="0">
                <a:latin typeface="Book Antiqua" pitchFamily="18" charset="0"/>
              </a:rPr>
              <a:t>Cherry Hill, Strawberry Fields, Belvedere Castle, </a:t>
            </a:r>
            <a:r>
              <a:rPr lang="en-US" sz="1400" i="1" dirty="0" err="1">
                <a:latin typeface="Book Antiqua" pitchFamily="18" charset="0"/>
              </a:rPr>
              <a:t>Delacorte</a:t>
            </a:r>
            <a:r>
              <a:rPr lang="en-US" sz="1400" i="1" dirty="0">
                <a:latin typeface="Book Antiqua" pitchFamily="18" charset="0"/>
              </a:rPr>
              <a:t> Theater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Dinner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Book Antiqua" pitchFamily="18" charset="0"/>
              </a:rPr>
              <a:t>Broadway show</a:t>
            </a:r>
          </a:p>
          <a:p>
            <a:endParaRPr lang="en-US" sz="1400" dirty="0">
              <a:latin typeface="Book Antiqua" pitchFamily="18" charset="0"/>
            </a:endParaRPr>
          </a:p>
          <a:p>
            <a:r>
              <a:rPr lang="en-US" sz="1600" b="1" dirty="0">
                <a:solidFill>
                  <a:srgbClr val="0078D2"/>
                </a:solidFill>
                <a:latin typeface="Book Antiqua" pitchFamily="18" charset="0"/>
              </a:rPr>
              <a:t>Day 5 End Tour</a:t>
            </a:r>
            <a:endParaRPr lang="en-US" sz="1600" dirty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Breakfast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Ferry boat to Ellis Island &amp; Statue of Liberty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Book Antiqua" pitchFamily="18" charset="0"/>
              </a:rPr>
              <a:t>Travel home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47800" y="1839218"/>
            <a:ext cx="259800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5853113" y="6394450"/>
            <a:ext cx="2071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99901"/>
                </a:solidFill>
                <a:latin typeface="Georgia" pitchFamily="18" charset="0"/>
              </a:rPr>
              <a:t>the experience is everything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236A97A2-56CA-42A7-9499-F0EE631D81DA}"/>
              </a:ext>
            </a:extLst>
          </p:cNvPr>
          <p:cNvSpPr txBox="1">
            <a:spLocks/>
          </p:cNvSpPr>
          <p:nvPr/>
        </p:nvSpPr>
        <p:spPr>
          <a:xfrm>
            <a:off x="1219200" y="609600"/>
            <a:ext cx="82296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Book Antiqua" pitchFamily="18" charset="0"/>
                <a:ea typeface="+mj-ea"/>
                <a:cs typeface="+mj-cs"/>
              </a:rPr>
              <a:t>Tour Itinerary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7"/>
          <p:cNvSpPr>
            <a:spLocks noGrp="1"/>
          </p:cNvSpPr>
          <p:nvPr>
            <p:ph sz="quarter" idx="11"/>
          </p:nvPr>
        </p:nvSpPr>
        <p:spPr bwMode="auto">
          <a:xfrm>
            <a:off x="4648200" y="1371600"/>
            <a:ext cx="4038600" cy="44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Courier New" pitchFamily="49" charset="0"/>
              <a:buChar char="o"/>
            </a:pPr>
            <a:endParaRPr lang="en-US" sz="1400" dirty="0">
              <a:latin typeface="Book Antiqua" pitchFamily="18" charset="0"/>
            </a:endParaRPr>
          </a:p>
          <a:p>
            <a:r>
              <a:rPr lang="en-US" sz="1400" dirty="0">
                <a:latin typeface="Book Antiqua" pitchFamily="18" charset="0"/>
              </a:rPr>
              <a:t>Round-trip transportation </a:t>
            </a:r>
          </a:p>
          <a:p>
            <a:r>
              <a:rPr lang="en-US" sz="1400" dirty="0">
                <a:latin typeface="Book Antiqua" pitchFamily="18" charset="0"/>
              </a:rPr>
              <a:t>4 overnight stays in hotels with private bathrooms</a:t>
            </a:r>
          </a:p>
          <a:p>
            <a:r>
              <a:rPr lang="en-US" sz="1400" dirty="0">
                <a:latin typeface="Book Antiqua" pitchFamily="18" charset="0"/>
              </a:rPr>
              <a:t>Breakfast daily (except arrival day) </a:t>
            </a:r>
          </a:p>
          <a:p>
            <a:r>
              <a:rPr lang="en-US" sz="1400" dirty="0">
                <a:latin typeface="Book Antiqua" pitchFamily="18" charset="0"/>
              </a:rPr>
              <a:t>Dinner daily (except departure day) </a:t>
            </a:r>
          </a:p>
          <a:p>
            <a:r>
              <a:rPr lang="en-US" sz="1400" dirty="0">
                <a:latin typeface="Book Antiqua" pitchFamily="18" charset="0"/>
              </a:rPr>
              <a:t>Full-time services of a professional Tour Director </a:t>
            </a:r>
          </a:p>
          <a:p>
            <a:r>
              <a:rPr lang="en-US" sz="1400" dirty="0">
                <a:latin typeface="Book Antiqua" pitchFamily="18" charset="0"/>
              </a:rPr>
              <a:t>Guided sightseeing tours and city walks as per itinerary </a:t>
            </a:r>
          </a:p>
          <a:p>
            <a:r>
              <a:rPr lang="en-US" sz="1400" dirty="0">
                <a:latin typeface="Book Antiqua" pitchFamily="18" charset="0"/>
              </a:rPr>
              <a:t>Visits to select attractions as per itinerary </a:t>
            </a:r>
          </a:p>
          <a:p>
            <a:r>
              <a:rPr lang="en-US" sz="1400" dirty="0">
                <a:latin typeface="Book Antiqua" pitchFamily="18" charset="0"/>
              </a:rPr>
              <a:t>Overnight security chaperone </a:t>
            </a:r>
          </a:p>
          <a:p>
            <a:r>
              <a:rPr lang="en-US" sz="1400" dirty="0">
                <a:latin typeface="Book Antiqua" pitchFamily="18" charset="0"/>
              </a:rPr>
              <a:t>On-tour tipping</a:t>
            </a:r>
          </a:p>
          <a:p>
            <a:r>
              <a:rPr lang="en-US" sz="1400" dirty="0">
                <a:latin typeface="Book Antiqua" pitchFamily="18" charset="0"/>
              </a:rPr>
              <a:t>Tour Diary™ </a:t>
            </a:r>
          </a:p>
          <a:p>
            <a:pPr marL="0" indent="0">
              <a:buNone/>
            </a:pPr>
            <a:endParaRPr lang="en-US" sz="14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US" sz="1400" i="1" dirty="0">
                <a:latin typeface="Book Antiqua" pitchFamily="18" charset="0"/>
              </a:rPr>
              <a:t>Note: Tour</a:t>
            </a:r>
            <a:r>
              <a:rPr lang="en-US" sz="1400" dirty="0">
                <a:latin typeface="Book Antiqua" pitchFamily="18" charset="0"/>
              </a:rPr>
              <a:t> </a:t>
            </a:r>
            <a:r>
              <a:rPr lang="en-US" sz="1400" i="1" dirty="0">
                <a:latin typeface="Book Antiqua" pitchFamily="18" charset="0"/>
              </a:rPr>
              <a:t>cost does not include airline-imposed baggage fees, or fees for any required passport or visa. Please visit our Fees FAQ page for a full list of items that may not be included in the cost of your tour.</a:t>
            </a:r>
          </a:p>
          <a:p>
            <a:pPr>
              <a:buFont typeface="Arial" pitchFamily="34" charset="0"/>
              <a:buNone/>
            </a:pPr>
            <a:endParaRPr lang="en-US" sz="1400" dirty="0">
              <a:latin typeface="Book Antiqua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1400" dirty="0">
              <a:latin typeface="Book Antiqua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1400" dirty="0">
              <a:latin typeface="Book Antiqua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1400" dirty="0">
              <a:latin typeface="Book Antiqua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1400" dirty="0">
              <a:latin typeface="Book Antiqua" pitchFamily="18" charset="0"/>
            </a:endParaRPr>
          </a:p>
        </p:txBody>
      </p:sp>
      <p:sp>
        <p:nvSpPr>
          <p:cNvPr id="29699" name="Rectangle 11"/>
          <p:cNvSpPr>
            <a:spLocks noChangeArrowheads="1"/>
          </p:cNvSpPr>
          <p:nvPr/>
        </p:nvSpPr>
        <p:spPr bwMode="auto">
          <a:xfrm>
            <a:off x="5853113" y="6394450"/>
            <a:ext cx="2071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99901"/>
                </a:solidFill>
                <a:latin typeface="Georgia" pitchFamily="18" charset="0"/>
              </a:rPr>
              <a:t>the experience is everything</a:t>
            </a: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1219200" y="609600"/>
            <a:ext cx="82296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Book Antiqua" pitchFamily="18" charset="0"/>
                <a:ea typeface="+mj-ea"/>
                <a:cs typeface="+mj-cs"/>
              </a:rPr>
              <a:t>What’s Included?</a:t>
            </a:r>
          </a:p>
        </p:txBody>
      </p:sp>
      <p:pic>
        <p:nvPicPr>
          <p:cNvPr id="5" name="Picture 4" descr="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1" y="1905001"/>
            <a:ext cx="270201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7"/>
          <p:cNvSpPr>
            <a:spLocks noGrp="1"/>
          </p:cNvSpPr>
          <p:nvPr>
            <p:ph sz="quarter" idx="10"/>
          </p:nvPr>
        </p:nvSpPr>
        <p:spPr bwMode="auto">
          <a:xfrm>
            <a:off x="4800600" y="1447800"/>
            <a:ext cx="38100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b="1" dirty="0">
                <a:solidFill>
                  <a:srgbClr val="26A5DF"/>
                </a:solidFill>
                <a:latin typeface="Book Antiqua" pitchFamily="18" charset="0"/>
                <a:cs typeface="Arial" pitchFamily="34" charset="0"/>
              </a:rPr>
              <a:t>See detailed pricing at: </a:t>
            </a:r>
            <a:r>
              <a:rPr lang="en-US" sz="1200" dirty="0">
                <a:latin typeface="Book Antiqua" pitchFamily="18" charset="0"/>
                <a:hlinkClick r:id="rId2"/>
              </a:rPr>
              <a:t>http://www.explorica.com/Mandel-8899</a:t>
            </a:r>
            <a:r>
              <a:rPr lang="en-US" sz="1200" dirty="0">
                <a:latin typeface="Book Antiqua" pitchFamily="18" charset="0"/>
              </a:rPr>
              <a:t> </a:t>
            </a:r>
          </a:p>
          <a:p>
            <a:pPr>
              <a:buFont typeface="Arial" pitchFamily="34" charset="0"/>
              <a:buNone/>
            </a:pPr>
            <a:endParaRPr lang="en-US" sz="2000" b="1" dirty="0">
              <a:solidFill>
                <a:srgbClr val="26A5DF"/>
              </a:solidFill>
              <a:latin typeface="Book Antiqua" pitchFamily="18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>
                <a:solidFill>
                  <a:srgbClr val="26A5DF"/>
                </a:solidFill>
                <a:latin typeface="Book Antiqua" pitchFamily="18" charset="0"/>
                <a:cs typeface="Arial" pitchFamily="34" charset="0"/>
              </a:rPr>
              <a:t>Total Student Cost: $1,849</a:t>
            </a:r>
            <a:r>
              <a:rPr lang="en-US" sz="2000" b="1" dirty="0" smtClean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*</a:t>
            </a:r>
          </a:p>
          <a:p>
            <a:pPr>
              <a:buNone/>
            </a:pPr>
            <a:endParaRPr lang="en-US" sz="2000" b="1" dirty="0" smtClean="0">
              <a:solidFill>
                <a:srgbClr val="FF0000"/>
              </a:solidFill>
              <a:latin typeface="Book Antiqua" pitchFamily="18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26A5DF"/>
                </a:solidFill>
                <a:latin typeface="Book Antiqua" pitchFamily="18" charset="0"/>
                <a:cs typeface="Arial" pitchFamily="34" charset="0"/>
              </a:rPr>
              <a:t>Total </a:t>
            </a:r>
            <a:r>
              <a:rPr lang="en-US" sz="2000" b="1" dirty="0" smtClean="0">
                <a:solidFill>
                  <a:srgbClr val="26A5DF"/>
                </a:solidFill>
                <a:latin typeface="Book Antiqua" pitchFamily="18" charset="0"/>
                <a:cs typeface="Arial" pitchFamily="34" charset="0"/>
              </a:rPr>
              <a:t>Adult </a:t>
            </a:r>
            <a:r>
              <a:rPr lang="en-US" sz="2000" b="1" dirty="0" smtClean="0">
                <a:solidFill>
                  <a:srgbClr val="26A5DF"/>
                </a:solidFill>
                <a:latin typeface="Book Antiqua" pitchFamily="18" charset="0"/>
                <a:cs typeface="Arial" pitchFamily="34" charset="0"/>
              </a:rPr>
              <a:t>Cost: </a:t>
            </a:r>
            <a:r>
              <a:rPr lang="en-US" sz="2000" b="1" dirty="0" smtClean="0">
                <a:solidFill>
                  <a:srgbClr val="26A5DF"/>
                </a:solidFill>
                <a:latin typeface="Book Antiqua" pitchFamily="18" charset="0"/>
                <a:cs typeface="Arial" pitchFamily="34" charset="0"/>
              </a:rPr>
              <a:t>$2,074</a:t>
            </a:r>
            <a:r>
              <a:rPr lang="en-US" sz="2000" b="1" dirty="0" smtClean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*</a:t>
            </a:r>
            <a:endParaRPr lang="en-US" sz="2000" b="1" dirty="0">
              <a:solidFill>
                <a:srgbClr val="FF0000"/>
              </a:solidFill>
              <a:latin typeface="Book Antiqua" pitchFamily="18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Book Antiqua" pitchFamily="18" charset="0"/>
              </a:rPr>
              <a:t>Adults (23</a:t>
            </a:r>
            <a:r>
              <a:rPr lang="en-US" sz="1600" dirty="0" smtClean="0">
                <a:latin typeface="Book Antiqua" pitchFamily="18" charset="0"/>
              </a:rPr>
              <a:t>+)</a:t>
            </a:r>
            <a:endParaRPr lang="en-US" sz="1600" dirty="0">
              <a:latin typeface="Book Antiqua" pitchFamily="18" charset="0"/>
            </a:endParaRPr>
          </a:p>
          <a:p>
            <a:pPr lvl="1">
              <a:buFont typeface="Arial" pitchFamily="34" charset="0"/>
              <a:buNone/>
            </a:pPr>
            <a:endParaRPr lang="en-US" sz="1600" dirty="0">
              <a:latin typeface="Book Antiqua" pitchFamily="18" charset="0"/>
            </a:endParaRPr>
          </a:p>
          <a:p>
            <a:pPr lvl="1">
              <a:buFont typeface="Arial" pitchFamily="34" charset="0"/>
              <a:buNone/>
            </a:pPr>
            <a:endParaRPr lang="en-US" sz="1600" dirty="0">
              <a:latin typeface="Book Antiqua" pitchFamily="18" charset="0"/>
            </a:endParaRPr>
          </a:p>
          <a:p>
            <a:pPr lvl="1">
              <a:buFont typeface="Arial" pitchFamily="34" charset="0"/>
              <a:buNone/>
            </a:pPr>
            <a:endParaRPr lang="en-US" sz="2000" dirty="0">
              <a:latin typeface="Book Antiqua" pitchFamily="18" charset="0"/>
            </a:endParaRPr>
          </a:p>
          <a:p>
            <a:pPr>
              <a:spcBef>
                <a:spcPct val="0"/>
              </a:spcBef>
              <a:buFont typeface="Courier New" pitchFamily="49" charset="0"/>
              <a:buChar char="o"/>
            </a:pPr>
            <a:endParaRPr lang="en-US" sz="2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25606" name="Picture Placeholder 10" descr="SelenasTwitPic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tretch>
            <a:fillRect/>
          </a:stretch>
        </p:blipFill>
        <p:spPr>
          <a:xfrm>
            <a:off x="1447799" y="1809750"/>
            <a:ext cx="2743201" cy="24574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2" name="TextBox 12"/>
          <p:cNvSpPr txBox="1">
            <a:spLocks noChangeArrowheads="1"/>
          </p:cNvSpPr>
          <p:nvPr/>
        </p:nvSpPr>
        <p:spPr bwMode="auto">
          <a:xfrm>
            <a:off x="7924800" y="3200400"/>
            <a:ext cx="107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1295400" y="533400"/>
            <a:ext cx="82296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Book Antiqua" pitchFamily="18" charset="0"/>
                <a:ea typeface="+mj-ea"/>
                <a:cs typeface="+mj-cs"/>
              </a:rPr>
              <a:t>Pricing Details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5572125"/>
            <a:ext cx="7391400" cy="3079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i="1" dirty="0">
                <a:latin typeface="Book Antiqua" pitchFamily="18" charset="0"/>
                <a:cs typeface="+mn-cs"/>
              </a:rPr>
              <a:t>*</a:t>
            </a:r>
            <a:r>
              <a:rPr lang="es-MX" sz="1400" i="1" dirty="0" err="1">
                <a:latin typeface="Book Antiqua" pitchFamily="18" charset="0"/>
                <a:cs typeface="+mn-cs"/>
              </a:rPr>
              <a:t>Have</a:t>
            </a:r>
            <a:r>
              <a:rPr lang="es-MX" sz="1400" i="1" dirty="0">
                <a:latin typeface="Book Antiqua" pitchFamily="18" charset="0"/>
                <a:cs typeface="+mn-cs"/>
              </a:rPr>
              <a:t> </a:t>
            </a:r>
            <a:r>
              <a:rPr lang="es-MX" sz="1400" i="1" dirty="0" err="1">
                <a:latin typeface="Book Antiqua" pitchFamily="18" charset="0"/>
                <a:cs typeface="+mn-cs"/>
              </a:rPr>
              <a:t>you</a:t>
            </a:r>
            <a:r>
              <a:rPr lang="es-MX" sz="1400" i="1" dirty="0">
                <a:latin typeface="Book Antiqua" pitchFamily="18" charset="0"/>
                <a:cs typeface="+mn-cs"/>
              </a:rPr>
              <a:t> </a:t>
            </a:r>
            <a:r>
              <a:rPr lang="es-MX" sz="1400" i="1" dirty="0" err="1">
                <a:latin typeface="Book Antiqua" pitchFamily="18" charset="0"/>
                <a:cs typeface="+mn-cs"/>
              </a:rPr>
              <a:t>traveled</a:t>
            </a:r>
            <a:r>
              <a:rPr lang="es-MX" sz="1400" i="1" dirty="0">
                <a:latin typeface="Book Antiqua" pitchFamily="18" charset="0"/>
                <a:cs typeface="+mn-cs"/>
              </a:rPr>
              <a:t> </a:t>
            </a:r>
            <a:r>
              <a:rPr lang="es-MX" sz="1400" i="1" dirty="0" err="1">
                <a:latin typeface="Book Antiqua" pitchFamily="18" charset="0"/>
                <a:cs typeface="+mn-cs"/>
              </a:rPr>
              <a:t>with</a:t>
            </a:r>
            <a:r>
              <a:rPr lang="es-MX" sz="1400" i="1" dirty="0">
                <a:latin typeface="Book Antiqua" pitchFamily="18" charset="0"/>
                <a:cs typeface="+mn-cs"/>
              </a:rPr>
              <a:t> Explorica </a:t>
            </a:r>
            <a:r>
              <a:rPr lang="es-MX" sz="1400" i="1" dirty="0" err="1">
                <a:latin typeface="Book Antiqua" pitchFamily="18" charset="0"/>
                <a:cs typeface="+mn-cs"/>
              </a:rPr>
              <a:t>before</a:t>
            </a:r>
            <a:r>
              <a:rPr lang="es-MX" sz="1400" i="1" dirty="0">
                <a:latin typeface="Book Antiqua" pitchFamily="18" charset="0"/>
                <a:cs typeface="+mn-cs"/>
              </a:rPr>
              <a:t>? </a:t>
            </a:r>
            <a:r>
              <a:rPr lang="es-MX" sz="1400" i="1" dirty="0" err="1">
                <a:latin typeface="Book Antiqua" pitchFamily="18" charset="0"/>
                <a:cs typeface="+mn-cs"/>
              </a:rPr>
              <a:t>Then</a:t>
            </a:r>
            <a:r>
              <a:rPr lang="es-MX" sz="1400" i="1" dirty="0">
                <a:latin typeface="Book Antiqua" pitchFamily="18" charset="0"/>
                <a:cs typeface="+mn-cs"/>
              </a:rPr>
              <a:t> </a:t>
            </a:r>
            <a:r>
              <a:rPr lang="es-MX" sz="1400" i="1" dirty="0" err="1">
                <a:latin typeface="Book Antiqua" pitchFamily="18" charset="0"/>
                <a:cs typeface="+mn-cs"/>
              </a:rPr>
              <a:t>take</a:t>
            </a:r>
            <a:r>
              <a:rPr lang="es-MX" sz="1400" i="1" dirty="0">
                <a:latin typeface="Book Antiqua" pitchFamily="18" charset="0"/>
                <a:cs typeface="+mn-cs"/>
              </a:rPr>
              <a:t> </a:t>
            </a:r>
            <a:r>
              <a:rPr lang="es-MX" sz="1400" i="1" dirty="0" err="1">
                <a:latin typeface="Book Antiqua" pitchFamily="18" charset="0"/>
                <a:cs typeface="+mn-cs"/>
              </a:rPr>
              <a:t>an</a:t>
            </a:r>
            <a:r>
              <a:rPr lang="es-MX" sz="1400" i="1" dirty="0">
                <a:latin typeface="Book Antiqua" pitchFamily="18" charset="0"/>
                <a:cs typeface="+mn-cs"/>
              </a:rPr>
              <a:t> </a:t>
            </a:r>
            <a:r>
              <a:rPr lang="es-MX" sz="1400" i="1" dirty="0" err="1">
                <a:latin typeface="Book Antiqua" pitchFamily="18" charset="0"/>
                <a:cs typeface="+mn-cs"/>
              </a:rPr>
              <a:t>additional</a:t>
            </a:r>
            <a:r>
              <a:rPr lang="es-MX" sz="1400" i="1" dirty="0">
                <a:latin typeface="Book Antiqua" pitchFamily="18" charset="0"/>
                <a:cs typeface="+mn-cs"/>
              </a:rPr>
              <a:t> $50 off </a:t>
            </a:r>
            <a:r>
              <a:rPr lang="es-MX" sz="1400" i="1" dirty="0" err="1">
                <a:latin typeface="Book Antiqua" pitchFamily="18" charset="0"/>
                <a:cs typeface="+mn-cs"/>
              </a:rPr>
              <a:t>the</a:t>
            </a:r>
            <a:r>
              <a:rPr lang="es-MX" sz="1400" i="1" dirty="0">
                <a:latin typeface="Book Antiqua" pitchFamily="18" charset="0"/>
                <a:cs typeface="+mn-cs"/>
              </a:rPr>
              <a:t> tour </a:t>
            </a:r>
            <a:r>
              <a:rPr lang="es-MX" sz="1400" i="1" dirty="0" err="1">
                <a:latin typeface="Book Antiqua" pitchFamily="18" charset="0"/>
                <a:cs typeface="+mn-cs"/>
              </a:rPr>
              <a:t>cost</a:t>
            </a:r>
            <a:r>
              <a:rPr lang="es-MX" sz="1400" i="1" dirty="0">
                <a:latin typeface="Book Antiqua" pitchFamily="18" charset="0"/>
                <a:cs typeface="+mn-cs"/>
              </a:rPr>
              <a:t>!</a:t>
            </a:r>
            <a:endParaRPr lang="en-US" sz="1400" i="1" dirty="0">
              <a:latin typeface="Book Antiqua" pitchFamily="18" charset="0"/>
              <a:cs typeface="+mn-cs"/>
            </a:endParaRPr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5853113" y="6394450"/>
            <a:ext cx="2071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99901"/>
                </a:solidFill>
                <a:latin typeface="Georgia" pitchFamily="18" charset="0"/>
              </a:rPr>
              <a:t>the experience is everything</a:t>
            </a:r>
          </a:p>
        </p:txBody>
      </p:sp>
      <p:sp>
        <p:nvSpPr>
          <p:cNvPr id="32776" name="TextBox 10"/>
          <p:cNvSpPr txBox="1">
            <a:spLocks noChangeArrowheads="1"/>
          </p:cNvSpPr>
          <p:nvPr/>
        </p:nvSpPr>
        <p:spPr bwMode="auto">
          <a:xfrm>
            <a:off x="4937879" y="4227493"/>
            <a:ext cx="3094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Book Antiqua" pitchFamily="18" charset="0"/>
              </a:rPr>
              <a:t>*Sign up by </a:t>
            </a:r>
            <a:r>
              <a:rPr lang="en-US" sz="1400" b="1" dirty="0">
                <a:solidFill>
                  <a:srgbClr val="FF0000"/>
                </a:solidFill>
                <a:latin typeface="Book Antiqua" pitchFamily="18" charset="0"/>
              </a:rPr>
              <a:t>October 12</a:t>
            </a:r>
            <a:r>
              <a:rPr lang="en-US" sz="1400" b="1" baseline="30000" dirty="0">
                <a:solidFill>
                  <a:srgbClr val="FF0000"/>
                </a:solidFill>
                <a:latin typeface="Book Antiqua" pitchFamily="18" charset="0"/>
              </a:rPr>
              <a:t>th</a:t>
            </a:r>
            <a:r>
              <a:rPr lang="en-US" sz="1400" b="1" dirty="0">
                <a:solidFill>
                  <a:srgbClr val="FF0000"/>
                </a:solidFill>
                <a:latin typeface="Book Antiqua" pitchFamily="18" charset="0"/>
              </a:rPr>
              <a:t>, 2017 </a:t>
            </a:r>
            <a:r>
              <a:rPr lang="en-US" sz="1400" dirty="0">
                <a:solidFill>
                  <a:srgbClr val="FF0000"/>
                </a:solidFill>
                <a:latin typeface="Book Antiqua" pitchFamily="18" charset="0"/>
              </a:rPr>
              <a:t>and use the scholarship code </a:t>
            </a:r>
            <a:r>
              <a:rPr lang="en-US" sz="1400" b="1" dirty="0">
                <a:solidFill>
                  <a:srgbClr val="FF0000"/>
                </a:solidFill>
                <a:latin typeface="Book Antiqua" pitchFamily="18" charset="0"/>
              </a:rPr>
              <a:t>Theatre75</a:t>
            </a:r>
            <a:r>
              <a:rPr lang="en-US" sz="1400" dirty="0">
                <a:solidFill>
                  <a:srgbClr val="FF0000"/>
                </a:solidFill>
                <a:latin typeface="Book Antiqua" pitchFamily="18" charset="0"/>
              </a:rPr>
              <a:t> at time of enrollment to receive this discounted price!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1219200" y="1371600"/>
            <a:ext cx="7772400" cy="5113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1800" b="1" dirty="0">
                <a:solidFill>
                  <a:srgbClr val="26A5DF"/>
                </a:solidFill>
                <a:latin typeface="Book Antiqua" pitchFamily="18" charset="0"/>
                <a:cs typeface="Arial" pitchFamily="34" charset="0"/>
              </a:rPr>
              <a:t>Automatic Monthly Payment Plans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>
                <a:latin typeface="Book Antiqua" pitchFamily="18" charset="0"/>
                <a:ea typeface="Verdana" pitchFamily="34" charset="0"/>
                <a:cs typeface="Verdana" pitchFamily="34" charset="0"/>
              </a:rPr>
              <a:t>$50 deposit and any selected travel protection costs at registration.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500" dirty="0">
                <a:latin typeface="Book Antiqua" pitchFamily="18" charset="0"/>
                <a:ea typeface="Verdana" pitchFamily="34" charset="0"/>
                <a:cs typeface="Verdana" pitchFamily="34" charset="0"/>
              </a:rPr>
              <a:t>Balance is divided into equal monthly payments.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>
                <a:latin typeface="Book Antiqua" pitchFamily="18" charset="0"/>
                <a:ea typeface="Verdana" pitchFamily="34" charset="0"/>
                <a:cs typeface="Verdana" pitchFamily="34" charset="0"/>
              </a:rPr>
              <a:t>All payments billed automatically to credit card or checking account.</a:t>
            </a:r>
          </a:p>
          <a:p>
            <a:pPr lvl="1" algn="just">
              <a:buFont typeface="Arial" pitchFamily="34" charset="0"/>
              <a:buChar char="•"/>
            </a:pPr>
            <a:endParaRPr lang="en-US" sz="1500" dirty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1800" b="1" dirty="0">
                <a:solidFill>
                  <a:srgbClr val="26A5DF"/>
                </a:solidFill>
                <a:latin typeface="Book Antiqua" pitchFamily="18" charset="0"/>
                <a:cs typeface="Arial" pitchFamily="34" charset="0"/>
              </a:rPr>
              <a:t>Manual Payment Plan – 3 step</a:t>
            </a:r>
          </a:p>
          <a:p>
            <a:pPr lvl="1">
              <a:buFont typeface="Arial" pitchFamily="34" charset="0"/>
              <a:buNone/>
            </a:pPr>
            <a:r>
              <a:rPr lang="en-US" sz="1500" dirty="0">
                <a:latin typeface="Book Antiqua" pitchFamily="18" charset="0"/>
                <a:ea typeface="Verdana" pitchFamily="34" charset="0"/>
                <a:cs typeface="Verdana" pitchFamily="34" charset="0"/>
              </a:rPr>
              <a:t>Payments are divided into three timed steps: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>
                <a:latin typeface="Book Antiqua" pitchFamily="18" charset="0"/>
                <a:ea typeface="Verdana" pitchFamily="34" charset="0"/>
                <a:cs typeface="Verdana" pitchFamily="34" charset="0"/>
              </a:rPr>
              <a:t>$99 deposit and any selected travel protection costs at registration. 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>
                <a:latin typeface="Book Antiqua" pitchFamily="18" charset="0"/>
                <a:ea typeface="Verdana" pitchFamily="34" charset="0"/>
                <a:cs typeface="Verdana" pitchFamily="34" charset="0"/>
              </a:rPr>
              <a:t>$300 due 30 days later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>
                <a:latin typeface="Book Antiqua" pitchFamily="18" charset="0"/>
                <a:ea typeface="Verdana" pitchFamily="34" charset="0"/>
                <a:cs typeface="Verdana" pitchFamily="34" charset="0"/>
              </a:rPr>
              <a:t>Full balance is due 95 days prior to departure.</a:t>
            </a:r>
          </a:p>
          <a:p>
            <a:pPr lvl="1">
              <a:buFont typeface="Arial" pitchFamily="34" charset="0"/>
              <a:buNone/>
            </a:pPr>
            <a:r>
              <a:rPr lang="en-US" sz="1500" dirty="0">
                <a:latin typeface="Book Antiqua" pitchFamily="18" charset="0"/>
                <a:ea typeface="Verdana" pitchFamily="34" charset="0"/>
                <a:cs typeface="Verdana" pitchFamily="34" charset="0"/>
              </a:rPr>
              <a:t>Manual Payments by check or credit card.</a:t>
            </a:r>
          </a:p>
          <a:p>
            <a:pPr lvl="1">
              <a:buFont typeface="Arial" pitchFamily="34" charset="0"/>
              <a:buChar char="•"/>
            </a:pPr>
            <a:endParaRPr lang="en-US" sz="1500" dirty="0">
              <a:latin typeface="Book Antiqua" pitchFamily="18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1800" b="1" dirty="0">
                <a:solidFill>
                  <a:srgbClr val="26A5DF"/>
                </a:solidFill>
                <a:latin typeface="Book Antiqua" pitchFamily="18" charset="0"/>
                <a:cs typeface="Arial" pitchFamily="34" charset="0"/>
              </a:rPr>
              <a:t>Pay in Full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>
                <a:latin typeface="Book Antiqua" pitchFamily="18" charset="0"/>
                <a:ea typeface="Verdana" pitchFamily="34" charset="0"/>
                <a:cs typeface="Verdana" pitchFamily="34" charset="0"/>
              </a:rPr>
              <a:t>Entire balance paid upon registration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>
                <a:latin typeface="Book Antiqua" pitchFamily="18" charset="0"/>
                <a:ea typeface="Verdana" pitchFamily="34" charset="0"/>
                <a:cs typeface="Verdana" pitchFamily="34" charset="0"/>
              </a:rPr>
              <a:t>Payments by check or credit card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609600"/>
            <a:ext cx="33639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/>
                </a:solidFill>
                <a:latin typeface="Book Antiqua" pitchFamily="18" charset="0"/>
                <a:cs typeface="Arial" charset="0"/>
              </a:rPr>
              <a:t>Payment Options</a:t>
            </a:r>
            <a:endParaRPr lang="en-US" sz="3200" dirty="0">
              <a:latin typeface="Book Antiqua" pitchFamily="18" charset="0"/>
              <a:cs typeface="Arial" charset="0"/>
            </a:endParaRPr>
          </a:p>
        </p:txBody>
      </p:sp>
      <p:sp>
        <p:nvSpPr>
          <p:cNvPr id="33796" name="Rectangle 11"/>
          <p:cNvSpPr>
            <a:spLocks noChangeArrowheads="1"/>
          </p:cNvSpPr>
          <p:nvPr/>
        </p:nvSpPr>
        <p:spPr bwMode="auto">
          <a:xfrm>
            <a:off x="5853113" y="6394450"/>
            <a:ext cx="2071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99901"/>
                </a:solidFill>
                <a:latin typeface="Georgia" pitchFamily="18" charset="0"/>
              </a:rPr>
              <a:t>the experience is everything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5" descr="GettingStarted_01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1905000"/>
            <a:ext cx="6781800" cy="3962400"/>
          </a:xfrm>
          <a:noFill/>
          <a:ln>
            <a:miter lim="800000"/>
            <a:headEnd/>
            <a:tailEnd/>
          </a:ln>
        </p:spPr>
      </p:pic>
      <p:sp>
        <p:nvSpPr>
          <p:cNvPr id="10" name="Striped Right Arrow 9"/>
          <p:cNvSpPr/>
          <p:nvPr/>
        </p:nvSpPr>
        <p:spPr>
          <a:xfrm rot="5400000">
            <a:off x="3641726" y="3749675"/>
            <a:ext cx="641350" cy="304801"/>
          </a:xfrm>
          <a:prstGeom prst="stripedRightArrow">
            <a:avLst>
              <a:gd name="adj1" fmla="val 38198"/>
              <a:gd name="adj2" fmla="val 60300"/>
            </a:avLst>
          </a:prstGeom>
          <a:solidFill>
            <a:schemeClr val="accent3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1371600" y="1219200"/>
            <a:ext cx="7650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Georgia" pitchFamily="18" charset="0"/>
              </a:rPr>
              <a:t>Visit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hlinkClick r:id="rId3"/>
              </a:rPr>
              <a:t>www.explorica.com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en-US" sz="1600" dirty="0">
                <a:latin typeface="Georgia" pitchFamily="18" charset="0"/>
              </a:rPr>
              <a:t>Find the</a:t>
            </a:r>
            <a:r>
              <a:rPr lang="en-US" sz="16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1600" dirty="0">
                <a:latin typeface="Georgia" pitchFamily="18" charset="0"/>
              </a:rPr>
              <a:t>“Students: Sign Up” button and then click to go to the next page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5400" y="685800"/>
            <a:ext cx="45656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/>
                </a:solidFill>
                <a:latin typeface="Book Antiqua" pitchFamily="18" charset="0"/>
                <a:cs typeface="Arial" charset="0"/>
              </a:rPr>
              <a:t>Enrolling Online is Easy</a:t>
            </a:r>
            <a:endParaRPr lang="en-US" sz="3200" dirty="0">
              <a:latin typeface="Book Antiqua" pitchFamily="18" charset="0"/>
              <a:cs typeface="Arial" charset="0"/>
            </a:endParaRPr>
          </a:p>
        </p:txBody>
      </p:sp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5853113" y="6394450"/>
            <a:ext cx="2071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99901"/>
                </a:solidFill>
                <a:latin typeface="Georgia" pitchFamily="18" charset="0"/>
              </a:rPr>
              <a:t>the experience is everything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5" descr="GettingStarted_02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7800" y="1295400"/>
            <a:ext cx="6553199" cy="4324139"/>
          </a:xfrm>
          <a:noFill/>
          <a:ln>
            <a:miter lim="800000"/>
            <a:headEnd/>
            <a:tailEnd/>
          </a:ln>
        </p:spPr>
      </p:pic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1143000" y="3886200"/>
            <a:ext cx="2476500" cy="4000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atin typeface="Book Antiqua" pitchFamily="18" charset="0"/>
              </a:rPr>
              <a:t>Mandel-8899</a:t>
            </a:r>
          </a:p>
        </p:txBody>
      </p:sp>
      <p:cxnSp>
        <p:nvCxnSpPr>
          <p:cNvPr id="8" name="Straight Arrow Connector 7"/>
          <p:cNvCxnSpPr>
            <a:stCxn id="31747" idx="0"/>
          </p:cNvCxnSpPr>
          <p:nvPr/>
        </p:nvCxnSpPr>
        <p:spPr>
          <a:xfrm flipV="1">
            <a:off x="2381250" y="3124200"/>
            <a:ext cx="641350" cy="762000"/>
          </a:xfrm>
          <a:prstGeom prst="straightConnector1">
            <a:avLst/>
          </a:prstGeom>
          <a:ln w="38100" cap="sq">
            <a:solidFill>
              <a:schemeClr val="accent3"/>
            </a:solidFill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71600" y="685800"/>
            <a:ext cx="47371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/>
                </a:solidFill>
                <a:latin typeface="Book Antiqua" pitchFamily="18" charset="0"/>
                <a:cs typeface="Arial" charset="0"/>
              </a:rPr>
              <a:t>Enter the Tour Center ID</a:t>
            </a:r>
            <a:endParaRPr lang="en-US" sz="3200" dirty="0">
              <a:latin typeface="Book Antiqua" pitchFamily="18" charset="0"/>
              <a:cs typeface="Arial" charset="0"/>
            </a:endParaRPr>
          </a:p>
        </p:txBody>
      </p:sp>
      <p:sp>
        <p:nvSpPr>
          <p:cNvPr id="35846" name="Rectangle 11"/>
          <p:cNvSpPr>
            <a:spLocks noChangeArrowheads="1"/>
          </p:cNvSpPr>
          <p:nvPr/>
        </p:nvSpPr>
        <p:spPr bwMode="auto">
          <a:xfrm>
            <a:off x="5853113" y="6394450"/>
            <a:ext cx="2071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99901"/>
                </a:solidFill>
                <a:latin typeface="Georgia" pitchFamily="18" charset="0"/>
              </a:rPr>
              <a:t>the experience is everything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5399</TotalTime>
  <Words>429</Words>
  <Application>Microsoft Office PowerPoint</Application>
  <PresentationFormat>On-screen Show (4:3)</PresentationFormat>
  <Paragraphs>120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1_Custom Design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Explorica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Explorica User</dc:creator>
  <cp:lastModifiedBy>MediaAdmin</cp:lastModifiedBy>
  <cp:revision>370</cp:revision>
  <dcterms:created xsi:type="dcterms:W3CDTF">2009-07-28T13:40:41Z</dcterms:created>
  <dcterms:modified xsi:type="dcterms:W3CDTF">2017-09-27T05:44:08Z</dcterms:modified>
</cp:coreProperties>
</file>